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B6A07F-4D2B-462B-B002-64C9158A82A0}" v="280" dt="2019-03-15T12:52:46.2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D949A8-BB0E-4111-86D9-B3AEE6A5D8CE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6FAF845-CF28-4153-8E35-80132D2438D6}">
      <dgm:prSet/>
      <dgm:spPr/>
      <dgm:t>
        <a:bodyPr/>
        <a:lstStyle/>
        <a:p>
          <a:r>
            <a:rPr lang="en-US"/>
            <a:t>Popular framework for distributed parallel processing.</a:t>
          </a:r>
        </a:p>
      </dgm:t>
    </dgm:pt>
    <dgm:pt modelId="{B235ECBE-F10A-49C6-BCD1-B1A17E5D4FBF}" type="parTrans" cxnId="{25264069-1A22-454A-9DE5-493F9CBC2CF2}">
      <dgm:prSet/>
      <dgm:spPr/>
      <dgm:t>
        <a:bodyPr/>
        <a:lstStyle/>
        <a:p>
          <a:endParaRPr lang="en-US"/>
        </a:p>
      </dgm:t>
    </dgm:pt>
    <dgm:pt modelId="{9F7811D0-05F0-4114-9BFE-84E5C9C3B3EC}" type="sibTrans" cxnId="{25264069-1A22-454A-9DE5-493F9CBC2CF2}">
      <dgm:prSet/>
      <dgm:spPr/>
      <dgm:t>
        <a:bodyPr/>
        <a:lstStyle/>
        <a:p>
          <a:endParaRPr lang="en-US"/>
        </a:p>
      </dgm:t>
    </dgm:pt>
    <dgm:pt modelId="{12CB1E05-3C50-4688-9B93-E922CECDA1CB}">
      <dgm:prSet/>
      <dgm:spPr/>
      <dgm:t>
        <a:bodyPr/>
        <a:lstStyle/>
        <a:p>
          <a:r>
            <a:rPr lang="en-US"/>
            <a:t>Provides easy horizontal scalability.</a:t>
          </a:r>
        </a:p>
      </dgm:t>
    </dgm:pt>
    <dgm:pt modelId="{326A1780-98B4-4161-8C6C-F3AA3711AC7A}" type="parTrans" cxnId="{D54C5758-2189-4BDD-AC24-347AD4031A9D}">
      <dgm:prSet/>
      <dgm:spPr/>
      <dgm:t>
        <a:bodyPr/>
        <a:lstStyle/>
        <a:p>
          <a:endParaRPr lang="en-US"/>
        </a:p>
      </dgm:t>
    </dgm:pt>
    <dgm:pt modelId="{641F4E73-D3E1-447C-AF11-37E3ABD77FED}" type="sibTrans" cxnId="{D54C5758-2189-4BDD-AC24-347AD4031A9D}">
      <dgm:prSet/>
      <dgm:spPr/>
      <dgm:t>
        <a:bodyPr/>
        <a:lstStyle/>
        <a:p>
          <a:endParaRPr lang="en-US"/>
        </a:p>
      </dgm:t>
    </dgm:pt>
    <dgm:pt modelId="{B318E58E-C761-427E-B3BC-42DC2CBD04E2}">
      <dgm:prSet/>
      <dgm:spPr/>
      <dgm:t>
        <a:bodyPr/>
        <a:lstStyle/>
        <a:p>
          <a:r>
            <a:rPr lang="en-US"/>
            <a:t>Distributed storage on commodity hardware.</a:t>
          </a:r>
        </a:p>
      </dgm:t>
    </dgm:pt>
    <dgm:pt modelId="{E60D7F40-144F-4548-B13C-544EB8BE63F8}" type="parTrans" cxnId="{1DEB78A9-CB37-402A-8AB8-DAE33CFC2C0C}">
      <dgm:prSet/>
      <dgm:spPr/>
      <dgm:t>
        <a:bodyPr/>
        <a:lstStyle/>
        <a:p>
          <a:endParaRPr lang="en-US"/>
        </a:p>
      </dgm:t>
    </dgm:pt>
    <dgm:pt modelId="{1CCE2EEC-AF32-4D03-A098-29A8C1BAB5A6}" type="sibTrans" cxnId="{1DEB78A9-CB37-402A-8AB8-DAE33CFC2C0C}">
      <dgm:prSet/>
      <dgm:spPr/>
      <dgm:t>
        <a:bodyPr/>
        <a:lstStyle/>
        <a:p>
          <a:endParaRPr lang="en-US"/>
        </a:p>
      </dgm:t>
    </dgm:pt>
    <dgm:pt modelId="{E86EF24A-59FD-4A3D-9A2C-F7AA50621591}">
      <dgm:prSet/>
      <dgm:spPr/>
      <dgm:t>
        <a:bodyPr/>
        <a:lstStyle/>
        <a:p>
          <a:r>
            <a:rPr lang="en-US" dirty="0"/>
            <a:t>Provides parallel processing for faster execution on massive datasets.</a:t>
          </a:r>
        </a:p>
      </dgm:t>
    </dgm:pt>
    <dgm:pt modelId="{15243381-3C7C-44AA-9F38-73816798864E}" type="parTrans" cxnId="{60A87C1A-DEF9-48BF-8A00-B0F662498648}">
      <dgm:prSet/>
      <dgm:spPr/>
      <dgm:t>
        <a:bodyPr/>
        <a:lstStyle/>
        <a:p>
          <a:endParaRPr lang="en-US"/>
        </a:p>
      </dgm:t>
    </dgm:pt>
    <dgm:pt modelId="{D1D82169-017C-451A-BB9A-16F71DE113A3}" type="sibTrans" cxnId="{60A87C1A-DEF9-48BF-8A00-B0F662498648}">
      <dgm:prSet/>
      <dgm:spPr/>
      <dgm:t>
        <a:bodyPr/>
        <a:lstStyle/>
        <a:p>
          <a:endParaRPr lang="en-US"/>
        </a:p>
      </dgm:t>
    </dgm:pt>
    <dgm:pt modelId="{9EFDB02C-931E-4EFF-BD42-96F791990AC5}" type="pres">
      <dgm:prSet presAssocID="{C8D949A8-BB0E-4111-86D9-B3AEE6A5D8CE}" presName="diagram" presStyleCnt="0">
        <dgm:presLayoutVars>
          <dgm:dir/>
          <dgm:resizeHandles val="exact"/>
        </dgm:presLayoutVars>
      </dgm:prSet>
      <dgm:spPr/>
    </dgm:pt>
    <dgm:pt modelId="{8EEB4883-EF57-46EA-95E0-7EDDA418CDAD}" type="pres">
      <dgm:prSet presAssocID="{66FAF845-CF28-4153-8E35-80132D2438D6}" presName="node" presStyleLbl="node1" presStyleIdx="0" presStyleCnt="4">
        <dgm:presLayoutVars>
          <dgm:bulletEnabled val="1"/>
        </dgm:presLayoutVars>
      </dgm:prSet>
      <dgm:spPr/>
    </dgm:pt>
    <dgm:pt modelId="{6A8CD834-0D6E-4B84-8108-7420F39DEF16}" type="pres">
      <dgm:prSet presAssocID="{9F7811D0-05F0-4114-9BFE-84E5C9C3B3EC}" presName="sibTrans" presStyleCnt="0"/>
      <dgm:spPr/>
    </dgm:pt>
    <dgm:pt modelId="{81E7EF92-C84F-4224-82DD-816E27A0B48C}" type="pres">
      <dgm:prSet presAssocID="{12CB1E05-3C50-4688-9B93-E922CECDA1CB}" presName="node" presStyleLbl="node1" presStyleIdx="1" presStyleCnt="4">
        <dgm:presLayoutVars>
          <dgm:bulletEnabled val="1"/>
        </dgm:presLayoutVars>
      </dgm:prSet>
      <dgm:spPr/>
    </dgm:pt>
    <dgm:pt modelId="{5E8D7800-6D48-4CD3-B0B4-D131581D95B3}" type="pres">
      <dgm:prSet presAssocID="{641F4E73-D3E1-447C-AF11-37E3ABD77FED}" presName="sibTrans" presStyleCnt="0"/>
      <dgm:spPr/>
    </dgm:pt>
    <dgm:pt modelId="{328480AB-972A-456C-911A-23E4F1BBAE88}" type="pres">
      <dgm:prSet presAssocID="{B318E58E-C761-427E-B3BC-42DC2CBD04E2}" presName="node" presStyleLbl="node1" presStyleIdx="2" presStyleCnt="4">
        <dgm:presLayoutVars>
          <dgm:bulletEnabled val="1"/>
        </dgm:presLayoutVars>
      </dgm:prSet>
      <dgm:spPr/>
    </dgm:pt>
    <dgm:pt modelId="{37E0D3F8-55F9-4538-AE89-1535E606CBB1}" type="pres">
      <dgm:prSet presAssocID="{1CCE2EEC-AF32-4D03-A098-29A8C1BAB5A6}" presName="sibTrans" presStyleCnt="0"/>
      <dgm:spPr/>
    </dgm:pt>
    <dgm:pt modelId="{AD7784C6-C5C3-466F-B583-B1BD69DC08FE}" type="pres">
      <dgm:prSet presAssocID="{E86EF24A-59FD-4A3D-9A2C-F7AA50621591}" presName="node" presStyleLbl="node1" presStyleIdx="3" presStyleCnt="4">
        <dgm:presLayoutVars>
          <dgm:bulletEnabled val="1"/>
        </dgm:presLayoutVars>
      </dgm:prSet>
      <dgm:spPr/>
    </dgm:pt>
  </dgm:ptLst>
  <dgm:cxnLst>
    <dgm:cxn modelId="{BF3CF617-3262-4E68-9A37-5CAFC2D328E4}" type="presOf" srcId="{B318E58E-C761-427E-B3BC-42DC2CBD04E2}" destId="{328480AB-972A-456C-911A-23E4F1BBAE88}" srcOrd="0" destOrd="0" presId="urn:microsoft.com/office/officeart/2005/8/layout/default"/>
    <dgm:cxn modelId="{60A87C1A-DEF9-48BF-8A00-B0F662498648}" srcId="{C8D949A8-BB0E-4111-86D9-B3AEE6A5D8CE}" destId="{E86EF24A-59FD-4A3D-9A2C-F7AA50621591}" srcOrd="3" destOrd="0" parTransId="{15243381-3C7C-44AA-9F38-73816798864E}" sibTransId="{D1D82169-017C-451A-BB9A-16F71DE113A3}"/>
    <dgm:cxn modelId="{216BD45C-AD73-4FFF-A221-EA447213AEA8}" type="presOf" srcId="{E86EF24A-59FD-4A3D-9A2C-F7AA50621591}" destId="{AD7784C6-C5C3-466F-B583-B1BD69DC08FE}" srcOrd="0" destOrd="0" presId="urn:microsoft.com/office/officeart/2005/8/layout/default"/>
    <dgm:cxn modelId="{C77D3268-DD48-4904-96DA-505115DE8D20}" type="presOf" srcId="{12CB1E05-3C50-4688-9B93-E922CECDA1CB}" destId="{81E7EF92-C84F-4224-82DD-816E27A0B48C}" srcOrd="0" destOrd="0" presId="urn:microsoft.com/office/officeart/2005/8/layout/default"/>
    <dgm:cxn modelId="{25264069-1A22-454A-9DE5-493F9CBC2CF2}" srcId="{C8D949A8-BB0E-4111-86D9-B3AEE6A5D8CE}" destId="{66FAF845-CF28-4153-8E35-80132D2438D6}" srcOrd="0" destOrd="0" parTransId="{B235ECBE-F10A-49C6-BCD1-B1A17E5D4FBF}" sibTransId="{9F7811D0-05F0-4114-9BFE-84E5C9C3B3EC}"/>
    <dgm:cxn modelId="{1F803676-DC5D-4D5F-A326-74DAFE5C3A15}" type="presOf" srcId="{C8D949A8-BB0E-4111-86D9-B3AEE6A5D8CE}" destId="{9EFDB02C-931E-4EFF-BD42-96F791990AC5}" srcOrd="0" destOrd="0" presId="urn:microsoft.com/office/officeart/2005/8/layout/default"/>
    <dgm:cxn modelId="{D54C5758-2189-4BDD-AC24-347AD4031A9D}" srcId="{C8D949A8-BB0E-4111-86D9-B3AEE6A5D8CE}" destId="{12CB1E05-3C50-4688-9B93-E922CECDA1CB}" srcOrd="1" destOrd="0" parTransId="{326A1780-98B4-4161-8C6C-F3AA3711AC7A}" sibTransId="{641F4E73-D3E1-447C-AF11-37E3ABD77FED}"/>
    <dgm:cxn modelId="{1DEB78A9-CB37-402A-8AB8-DAE33CFC2C0C}" srcId="{C8D949A8-BB0E-4111-86D9-B3AEE6A5D8CE}" destId="{B318E58E-C761-427E-B3BC-42DC2CBD04E2}" srcOrd="2" destOrd="0" parTransId="{E60D7F40-144F-4548-B13C-544EB8BE63F8}" sibTransId="{1CCE2EEC-AF32-4D03-A098-29A8C1BAB5A6}"/>
    <dgm:cxn modelId="{08794CDF-3004-4BBF-A552-3FDBD2687F79}" type="presOf" srcId="{66FAF845-CF28-4153-8E35-80132D2438D6}" destId="{8EEB4883-EF57-46EA-95E0-7EDDA418CDAD}" srcOrd="0" destOrd="0" presId="urn:microsoft.com/office/officeart/2005/8/layout/default"/>
    <dgm:cxn modelId="{E2BBBFD5-7FDF-47CD-A429-FFBFC0B99125}" type="presParOf" srcId="{9EFDB02C-931E-4EFF-BD42-96F791990AC5}" destId="{8EEB4883-EF57-46EA-95E0-7EDDA418CDAD}" srcOrd="0" destOrd="0" presId="urn:microsoft.com/office/officeart/2005/8/layout/default"/>
    <dgm:cxn modelId="{168689BE-1C0E-4883-AF3C-53251DE19FA9}" type="presParOf" srcId="{9EFDB02C-931E-4EFF-BD42-96F791990AC5}" destId="{6A8CD834-0D6E-4B84-8108-7420F39DEF16}" srcOrd="1" destOrd="0" presId="urn:microsoft.com/office/officeart/2005/8/layout/default"/>
    <dgm:cxn modelId="{DB6CB798-196E-44EA-B456-B35A1854E456}" type="presParOf" srcId="{9EFDB02C-931E-4EFF-BD42-96F791990AC5}" destId="{81E7EF92-C84F-4224-82DD-816E27A0B48C}" srcOrd="2" destOrd="0" presId="urn:microsoft.com/office/officeart/2005/8/layout/default"/>
    <dgm:cxn modelId="{782D5BCE-959C-461D-B5EE-EE324517673E}" type="presParOf" srcId="{9EFDB02C-931E-4EFF-BD42-96F791990AC5}" destId="{5E8D7800-6D48-4CD3-B0B4-D131581D95B3}" srcOrd="3" destOrd="0" presId="urn:microsoft.com/office/officeart/2005/8/layout/default"/>
    <dgm:cxn modelId="{995FCD13-05E4-45F1-BA5E-F180D9AAB5AA}" type="presParOf" srcId="{9EFDB02C-931E-4EFF-BD42-96F791990AC5}" destId="{328480AB-972A-456C-911A-23E4F1BBAE88}" srcOrd="4" destOrd="0" presId="urn:microsoft.com/office/officeart/2005/8/layout/default"/>
    <dgm:cxn modelId="{47AF7BA3-818A-449E-A0E1-3713F9568173}" type="presParOf" srcId="{9EFDB02C-931E-4EFF-BD42-96F791990AC5}" destId="{37E0D3F8-55F9-4538-AE89-1535E606CBB1}" srcOrd="5" destOrd="0" presId="urn:microsoft.com/office/officeart/2005/8/layout/default"/>
    <dgm:cxn modelId="{2390F151-CB6E-47B0-B125-C44D8E0E85A2}" type="presParOf" srcId="{9EFDB02C-931E-4EFF-BD42-96F791990AC5}" destId="{AD7784C6-C5C3-466F-B583-B1BD69DC08F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B4883-EF57-46EA-95E0-7EDDA418CDAD}">
      <dsp:nvSpPr>
        <dsp:cNvPr id="0" name=""/>
        <dsp:cNvSpPr/>
      </dsp:nvSpPr>
      <dsp:spPr>
        <a:xfrm>
          <a:off x="787" y="14195"/>
          <a:ext cx="3073052" cy="18438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Popular framework for distributed parallel processing.</a:t>
          </a:r>
        </a:p>
      </dsp:txBody>
      <dsp:txXfrm>
        <a:off x="787" y="14195"/>
        <a:ext cx="3073052" cy="1843831"/>
      </dsp:txXfrm>
    </dsp:sp>
    <dsp:sp modelId="{81E7EF92-C84F-4224-82DD-816E27A0B48C}">
      <dsp:nvSpPr>
        <dsp:cNvPr id="0" name=""/>
        <dsp:cNvSpPr/>
      </dsp:nvSpPr>
      <dsp:spPr>
        <a:xfrm>
          <a:off x="3381146" y="14195"/>
          <a:ext cx="3073052" cy="184383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Provides easy horizontal scalability.</a:t>
          </a:r>
        </a:p>
      </dsp:txBody>
      <dsp:txXfrm>
        <a:off x="3381146" y="14195"/>
        <a:ext cx="3073052" cy="1843831"/>
      </dsp:txXfrm>
    </dsp:sp>
    <dsp:sp modelId="{328480AB-972A-456C-911A-23E4F1BBAE88}">
      <dsp:nvSpPr>
        <dsp:cNvPr id="0" name=""/>
        <dsp:cNvSpPr/>
      </dsp:nvSpPr>
      <dsp:spPr>
        <a:xfrm>
          <a:off x="787" y="2165332"/>
          <a:ext cx="3073052" cy="18438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Distributed storage on commodity hardware.</a:t>
          </a:r>
        </a:p>
      </dsp:txBody>
      <dsp:txXfrm>
        <a:off x="787" y="2165332"/>
        <a:ext cx="3073052" cy="1843831"/>
      </dsp:txXfrm>
    </dsp:sp>
    <dsp:sp modelId="{AD7784C6-C5C3-466F-B583-B1BD69DC08FE}">
      <dsp:nvSpPr>
        <dsp:cNvPr id="0" name=""/>
        <dsp:cNvSpPr/>
      </dsp:nvSpPr>
      <dsp:spPr>
        <a:xfrm>
          <a:off x="3381146" y="2165332"/>
          <a:ext cx="3073052" cy="184383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Provides parallel processing for faster execution on massive datasets.</a:t>
          </a:r>
        </a:p>
      </dsp:txBody>
      <dsp:txXfrm>
        <a:off x="3381146" y="2165332"/>
        <a:ext cx="3073052" cy="1843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91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gambling house, room&#10;&#10;Description automatically generated">
            <a:extLst>
              <a:ext uri="{FF2B5EF4-FFF2-40B4-BE49-F238E27FC236}">
                <a16:creationId xmlns:a16="http://schemas.microsoft.com/office/drawing/2014/main" id="{39E43B9C-2DE8-40C9-862A-18AA64FCFA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4423" y="189546"/>
            <a:ext cx="1163947" cy="81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68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46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gambling house, room&#10;&#10;Description automatically generated">
            <a:extLst>
              <a:ext uri="{FF2B5EF4-FFF2-40B4-BE49-F238E27FC236}">
                <a16:creationId xmlns:a16="http://schemas.microsoft.com/office/drawing/2014/main" id="{A8841C7B-51BF-4B2D-88EB-FCE25BFC0E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4423" y="189546"/>
            <a:ext cx="1163947" cy="81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7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gambling house, room&#10;&#10;Description automatically generated">
            <a:extLst>
              <a:ext uri="{FF2B5EF4-FFF2-40B4-BE49-F238E27FC236}">
                <a16:creationId xmlns:a16="http://schemas.microsoft.com/office/drawing/2014/main" id="{264992BB-B605-428F-85D5-AB4FF7684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4423" y="189546"/>
            <a:ext cx="1163947" cy="81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65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 picture containing gambling house, room&#10;&#10;Description automatically generated">
            <a:extLst>
              <a:ext uri="{FF2B5EF4-FFF2-40B4-BE49-F238E27FC236}">
                <a16:creationId xmlns:a16="http://schemas.microsoft.com/office/drawing/2014/main" id="{DE4512D6-A04C-4D1C-B831-41729F4425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4423" y="189546"/>
            <a:ext cx="1163947" cy="81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8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A picture containing gambling house, room&#10;&#10;Description automatically generated">
            <a:extLst>
              <a:ext uri="{FF2B5EF4-FFF2-40B4-BE49-F238E27FC236}">
                <a16:creationId xmlns:a16="http://schemas.microsoft.com/office/drawing/2014/main" id="{039D0BB4-5346-4113-B5B4-561621DA4B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4423" y="189546"/>
            <a:ext cx="1163947" cy="81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02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picture containing gambling house, room&#10;&#10;Description automatically generated">
            <a:extLst>
              <a:ext uri="{FF2B5EF4-FFF2-40B4-BE49-F238E27FC236}">
                <a16:creationId xmlns:a16="http://schemas.microsoft.com/office/drawing/2014/main" id="{EDAB6F04-7B6A-41FB-A485-08F290BC96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4423" y="189546"/>
            <a:ext cx="1163947" cy="81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6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97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DF5E60-9974-AC48-9591-99C2BB44B7CF}" type="datetimeFigureOut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6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4017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78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764F3-1FCE-4861-88A8-0D9B1C49BC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Hadoop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9B880-5A95-4820-9912-2CA3B43C70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Shalini Gupta</a:t>
            </a:r>
          </a:p>
        </p:txBody>
      </p:sp>
    </p:spTree>
    <p:extLst>
      <p:ext uri="{BB962C8B-B14F-4D97-AF65-F5344CB8AC3E}">
        <p14:creationId xmlns:p14="http://schemas.microsoft.com/office/powerpoint/2010/main" val="3177601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002D0-0FB3-4F61-BB2B-B8A3A550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 dirty="0"/>
              <a:t>Parallel Computing</a:t>
            </a:r>
          </a:p>
        </p:txBody>
      </p:sp>
      <p:pic>
        <p:nvPicPr>
          <p:cNvPr id="5" name="Picture 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7C842E0F-5542-4CAE-8A18-9F8699F18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305363"/>
            <a:ext cx="4001315" cy="3983842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ABA2-24C8-498B-BD00-E45C56FF8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Single program is running by multiple CPU Cores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Programs are split and executed by several CPU at the same time.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Processed results are then combined.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0717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1A16-CBD4-40FC-BB29-612DE934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of Parallel Computing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FF8460-6578-49CE-99B0-811FD3A37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295409" cy="438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44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F9F45-D3A4-4F6E-B209-C6295BF30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Solution – Distributed Computing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D1FEF8-B76F-4982-A2F0-5BA6A68D6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658" y="523684"/>
            <a:ext cx="9718365" cy="41546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50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7A51-28E7-4D3F-9409-0D3322AE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Distributed Computing?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3A6D3-67AA-4730-B6E3-869B90C93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155" y="1846263"/>
            <a:ext cx="9744525" cy="41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7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B4961-2F5A-480B-8F86-D2120FF6B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Need for Distributed Computing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730A2-6994-4E07-ACD3-F6D4844B6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197361"/>
            <a:ext cx="5451627" cy="414323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AF00-8303-4678-B460-E84A47D57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dirty="0"/>
              <a:t>Distributed computing servers </a:t>
            </a:r>
            <a:r>
              <a:rPr lang="en-US" b="1" dirty="0"/>
              <a:t>store data in local file systems</a:t>
            </a:r>
            <a:r>
              <a:rPr lang="en-US" dirty="0"/>
              <a:t> and built using the </a:t>
            </a:r>
            <a:r>
              <a:rPr lang="en-US" b="1" dirty="0"/>
              <a:t>commodity hardware.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48610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53A8F-6887-42A2-A670-CC215AC6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D506CC-82A3-47CF-99B7-2C806EC9E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467" y="1846263"/>
            <a:ext cx="10360974" cy="41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7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F061-84BA-461F-B2F0-973FD163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Distributed Computing: </a:t>
            </a:r>
            <a:r>
              <a:rPr lang="en-US" b="1" dirty="0"/>
              <a:t>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EEDA-8E0C-4199-872F-4907BC63C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50839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Hadoop stores data on HDFS(Hadoop Distributed File System).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Hadoop Cluster is built on commodity hardware.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D6BD15-4701-40F7-AE75-95E03D5D3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729" y="1845734"/>
            <a:ext cx="4508390" cy="44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98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CB516-C43F-42E9-A35A-A2084748F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Shared- nothing Architecture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7B73A4-746D-4F1A-9703-B70AE8C8A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498" y="1846263"/>
            <a:ext cx="9537896" cy="449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22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DACE-C327-4B24-81B9-B954D713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Locality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60772-F631-4D70-B12E-D61BD45F5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Data locality refers to the process of placing computation near to data, which helps 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High throughput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Faster execution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D7C98-2F45-4C84-881E-10A701D8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966417"/>
            <a:ext cx="100774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98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825F4-7DB5-4303-A505-08FC3B51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Work: Send Program to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A11DAA-14A2-44F1-A88D-282797296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7673" y="2173771"/>
            <a:ext cx="5657850" cy="392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35CA32-EBE1-46B0-8BCD-8084E0C31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17" y="3709254"/>
            <a:ext cx="4448175" cy="197167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1B315BE-77D6-43AC-A3B3-B3950273ACA3}"/>
              </a:ext>
            </a:extLst>
          </p:cNvPr>
          <p:cNvSpPr/>
          <p:nvPr/>
        </p:nvSpPr>
        <p:spPr>
          <a:xfrm rot="20206084">
            <a:off x="5458265" y="454386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42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D1918-F41E-4A92-A7F3-9E8D1F4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0BD08-AE23-415D-B0E9-1D7EFDABB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Concept of scaling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Types of scaling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Understanding cluster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Computation of large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Introduction to parallel and distributed computing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Overview of Hadoop ecosystem</a:t>
            </a:r>
          </a:p>
        </p:txBody>
      </p:sp>
    </p:spTree>
    <p:extLst>
      <p:ext uri="{BB962C8B-B14F-4D97-AF65-F5344CB8AC3E}">
        <p14:creationId xmlns:p14="http://schemas.microsoft.com/office/powerpoint/2010/main" val="206859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E558A-84D2-4631-9CB6-8001803E2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Framework of Big Data - Hadoop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EB5DA4-E381-4608-8DC9-080800D52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44" r="4821" b="-1"/>
          <a:stretch/>
        </p:blipFill>
        <p:spPr>
          <a:xfrm>
            <a:off x="4756103" y="587648"/>
            <a:ext cx="6327075" cy="57454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6559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A1B7-6CE1-4C16-BC57-B6F555E6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Hadoop</a:t>
            </a:r>
            <a:endParaRPr lang="en-US" dirty="0"/>
          </a:p>
        </p:txBody>
      </p:sp>
      <p:pic>
        <p:nvPicPr>
          <p:cNvPr id="40" name="Content Placeholder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6549DB00-BF04-4570-B424-51817C1C2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4" r="4821" b="-1"/>
          <a:stretch/>
        </p:blipFill>
        <p:spPr>
          <a:xfrm>
            <a:off x="8020570" y="2228373"/>
            <a:ext cx="3135109" cy="2846901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145731-8AE4-4A90-9119-78272E025B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5059786"/>
              </p:ext>
            </p:extLst>
          </p:nvPr>
        </p:nvGraphicFramePr>
        <p:xfrm>
          <a:off x="1097279" y="1845734"/>
          <a:ext cx="6454987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9417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497F-EA22-4B20-885D-C51D849C5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Some Tools in World of Hadoop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DCA0AA-7509-418C-8AFA-421E818B5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243" y="1804059"/>
            <a:ext cx="10058400" cy="450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72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6B619-64F9-4792-9F3E-D9FD11E2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306" y="2300933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Hadoop Ecosystem with Life – Cycle of Big Data Project</a:t>
            </a:r>
          </a:p>
        </p:txBody>
      </p:sp>
    </p:spTree>
    <p:extLst>
      <p:ext uri="{BB962C8B-B14F-4D97-AF65-F5344CB8AC3E}">
        <p14:creationId xmlns:p14="http://schemas.microsoft.com/office/powerpoint/2010/main" val="704144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8DCBE5-CC46-4130-90A2-9FF133CA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832" y="801793"/>
            <a:ext cx="9810336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61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4D8AA2-E8CF-4041-8D7C-A410B582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Ingest: Bringing data in Hadoop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DF865-E7A3-4669-AE35-0F4E1767B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76" r="-1" b="-1"/>
          <a:stretch/>
        </p:blipFill>
        <p:spPr>
          <a:xfrm>
            <a:off x="300831" y="640080"/>
            <a:ext cx="11251089" cy="404446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5900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CB686E-519A-4225-A53F-400C3BF06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Sqoop: Import and export structured data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E8BF6B5-DA6D-4F1F-9DF1-C8BC7FF7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667676"/>
            <a:ext cx="10916463" cy="35751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62091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32722-8FF4-4D33-96D0-3BF14B01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39" y="286603"/>
            <a:ext cx="10787269" cy="1383171"/>
          </a:xfrm>
        </p:spPr>
        <p:txBody>
          <a:bodyPr>
            <a:normAutofit/>
          </a:bodyPr>
          <a:lstStyle/>
          <a:p>
            <a:r>
              <a:rPr lang="en-US" sz="4400" dirty="0"/>
              <a:t>Flume: Ingests unstructured/semi-structured data (log data)</a:t>
            </a: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256065D-E50B-472D-BC5D-FA3224CF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78" y="1921564"/>
            <a:ext cx="8546410" cy="427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51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81C1-C200-4A47-9ED7-984B916F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Kafka: Brings unstructured data via message queue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44028C-C263-46D0-A259-79D895449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682" y="1849902"/>
            <a:ext cx="9320635" cy="43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48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87A1-F9F6-4253-A7E2-2F27DAE9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Store: How data is stored and queries in Hadoop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850CA-7871-4F16-A094-A5FB8290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71" y="1909321"/>
            <a:ext cx="9945857" cy="432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9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94B94-1405-48A5-AF14-4D61D8AC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Scaling?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FFB70-2C13-44D0-8607-FC2C44768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Scaling is the ability of system to adapt to increase in demand of processing.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Types of scaling: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Horizontal scaling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Vertical scaling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8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6F15-0BEF-40DE-A1B4-E2391440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Store: How data is stored and queries in Hadoop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F3506-7CC9-46B6-91CA-C3F2C70AC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32" y="1835633"/>
            <a:ext cx="10858335" cy="435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17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82C7E-1E25-4120-A024-F24FC82F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Process: MapReduce – Data Processing Engine for Hadoop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C0358-5681-4031-9322-F6902A539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89" y="2033367"/>
            <a:ext cx="11156421" cy="394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5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1682C-15DB-4785-86E3-84E76A183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Process: Query data using Apace Pig Scripts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46DC5F-9027-4A70-98BD-CB8C350CE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51514"/>
            <a:ext cx="9847385" cy="440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96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97D4E-3928-4394-80C3-B4CD5B18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Process: Query data like SQL using Apache Hive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C3764-EC26-4957-AFF6-D33FB7671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67339"/>
            <a:ext cx="9777046" cy="424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57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A534-29C9-4DA6-B2FA-45F2383E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Process: Fast Processing using Apache 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DF415-9970-4EB9-AF4F-1CFE6D0F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011020"/>
            <a:ext cx="9748911" cy="426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3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EB65-EABF-47D0-A7F6-5243DFCA9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Spark: Different Language in one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E34D4-20FD-4560-969C-A261919E3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43" y="1847410"/>
            <a:ext cx="10212593" cy="448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50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9145-A48C-43CA-81BF-A72C8E9F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6834AA-2385-42D9-9F73-8D90740F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58" y="2489981"/>
            <a:ext cx="4917420" cy="3151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152B2-3FB3-40FE-89E2-42A75F536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516" y="2312023"/>
            <a:ext cx="1549350" cy="901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1C011D-1169-4479-8A7D-5F91036F0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991" y="4356062"/>
            <a:ext cx="2438400" cy="9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9FA4DE-8E04-42DB-82A9-56242FAAD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83" y="3218068"/>
            <a:ext cx="1849241" cy="11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38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CD428-C7E8-4951-8489-CC8CDE43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702" y="624143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Hadoop Ecosystem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82C21-2E42-4E6F-B86E-A26631658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5" y="320336"/>
            <a:ext cx="8570226" cy="5870602"/>
          </a:xfrm>
          <a:prstGeom prst="rect">
            <a:avLst/>
          </a:prstGeom>
        </p:spPr>
      </p:pic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7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739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65428-2B16-453B-9617-727CFBBAE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>
                <a:solidFill>
                  <a:srgbClr val="FFFFFF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98814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B8A1-1C6D-440E-B16B-046E3C9D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scaling?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89B2B9-7B40-45C3-BF40-914950FB0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9055" y="3429000"/>
            <a:ext cx="4514850" cy="243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CDD852-BD33-47CC-B4F0-6669D3FB2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1962150"/>
            <a:ext cx="10403408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56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1CB162-3D7E-4969-B591-79F1C666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Vertical Scaling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6228B8-B855-4FED-AD61-DD7F2D169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457200"/>
            <a:ext cx="10433653" cy="428431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200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966E-980F-42F9-BA71-B386088E4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Vertical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04DC-752D-40B4-BCE2-47C206B35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b="1" dirty="0"/>
              <a:t>Finance</a:t>
            </a:r>
            <a:r>
              <a:rPr lang="en-US" dirty="0"/>
              <a:t> : Requires large amount of investments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b="1" dirty="0"/>
              <a:t>Capacity of System </a:t>
            </a:r>
            <a:r>
              <a:rPr lang="en-US" dirty="0"/>
              <a:t>: Requires powerful system to handle future workloads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b="1" dirty="0"/>
              <a:t>Limit</a:t>
            </a:r>
            <a:r>
              <a:rPr lang="en-US" dirty="0"/>
              <a:t> : After a limit, vertical scaling is not possible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 Failure </a:t>
            </a:r>
            <a:r>
              <a:rPr lang="en-US" dirty="0"/>
              <a:t>: It is a single point of failure.</a:t>
            </a:r>
          </a:p>
        </p:txBody>
      </p:sp>
    </p:spTree>
    <p:extLst>
      <p:ext uri="{BB962C8B-B14F-4D97-AF65-F5344CB8AC3E}">
        <p14:creationId xmlns:p14="http://schemas.microsoft.com/office/powerpoint/2010/main" val="645532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78037-0E82-4FD2-8AA0-F9BA569BA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Scaling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AA6BB9-DC9E-4B97-A13C-728C7B14F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519" y="2133600"/>
            <a:ext cx="10301843" cy="336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8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9641-9F86-4CAA-8B2A-8046B1270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 Vs Scale Out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A59B0F-04AF-4FB5-AF67-2EE783858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67339"/>
            <a:ext cx="10063007" cy="2723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83DBF7-08A5-4B98-8F03-F8A92B4D2872}"/>
              </a:ext>
            </a:extLst>
          </p:cNvPr>
          <p:cNvSpPr txBox="1"/>
          <p:nvPr/>
        </p:nvSpPr>
        <p:spPr>
          <a:xfrm>
            <a:off x="2319131" y="4751308"/>
            <a:ext cx="251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 Up- Vertical Scaling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E80E8-A334-4A2B-BB55-D914C4F404C0}"/>
              </a:ext>
            </a:extLst>
          </p:cNvPr>
          <p:cNvSpPr txBox="1"/>
          <p:nvPr/>
        </p:nvSpPr>
        <p:spPr>
          <a:xfrm>
            <a:off x="7626627" y="4751308"/>
            <a:ext cx="2859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 Out- Horizontal Scaling</a:t>
            </a:r>
          </a:p>
        </p:txBody>
      </p:sp>
    </p:spTree>
    <p:extLst>
      <p:ext uri="{BB962C8B-B14F-4D97-AF65-F5344CB8AC3E}">
        <p14:creationId xmlns:p14="http://schemas.microsoft.com/office/powerpoint/2010/main" val="438606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F7F1-0D41-4BD5-8816-0AFA4C88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Massive Amount of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60F8FE-2C49-4C61-BA12-6FA8B5662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9443" y="1846263"/>
            <a:ext cx="927343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6595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410</Words>
  <Application>Microsoft Office PowerPoint</Application>
  <PresentationFormat>Widescreen</PresentationFormat>
  <Paragraphs>67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Calibri Light</vt:lpstr>
      <vt:lpstr>Wingdings</vt:lpstr>
      <vt:lpstr>Retrospect</vt:lpstr>
      <vt:lpstr>Hadoop Introduction</vt:lpstr>
      <vt:lpstr>Objectives</vt:lpstr>
      <vt:lpstr>What is Scaling?</vt:lpstr>
      <vt:lpstr>Why do we need scaling?</vt:lpstr>
      <vt:lpstr>Vertical Scaling</vt:lpstr>
      <vt:lpstr>Challenges of Vertical Scaling</vt:lpstr>
      <vt:lpstr>Horizontal Scaling</vt:lpstr>
      <vt:lpstr>Scale Up Vs Scale Out</vt:lpstr>
      <vt:lpstr>Computing Massive Amount of Data</vt:lpstr>
      <vt:lpstr>Parallel Computing</vt:lpstr>
      <vt:lpstr>Challenge of Parallel Computing</vt:lpstr>
      <vt:lpstr>Solution – Distributed Computing</vt:lpstr>
      <vt:lpstr>What is Distributed Computing?</vt:lpstr>
      <vt:lpstr>Need for Distributed Computing</vt:lpstr>
      <vt:lpstr>Distributed Computing</vt:lpstr>
      <vt:lpstr>Implementation of Distributed Computing: Hadoop</vt:lpstr>
      <vt:lpstr>Shared- nothing Architecture</vt:lpstr>
      <vt:lpstr>Data Locality</vt:lpstr>
      <vt:lpstr>Smart Work: Send Program to Data</vt:lpstr>
      <vt:lpstr>Framework of Big Data - Hadoop</vt:lpstr>
      <vt:lpstr>Hadoop</vt:lpstr>
      <vt:lpstr>Some Tools in World of Hadoop</vt:lpstr>
      <vt:lpstr>Hadoop Ecosystem with Life – Cycle of Big Data Project</vt:lpstr>
      <vt:lpstr>PowerPoint Presentation</vt:lpstr>
      <vt:lpstr>Ingest: Bringing data in Hadoop</vt:lpstr>
      <vt:lpstr>Sqoop: Import and export structured data</vt:lpstr>
      <vt:lpstr>Flume: Ingests unstructured/semi-structured data (log data)</vt:lpstr>
      <vt:lpstr>Kafka: Brings unstructured data via message queue</vt:lpstr>
      <vt:lpstr>Store: How data is stored and queries in Hadoop</vt:lpstr>
      <vt:lpstr>Store: How data is stored and queries in Hadoop</vt:lpstr>
      <vt:lpstr>Process: MapReduce – Data Processing Engine for Hadoop</vt:lpstr>
      <vt:lpstr>Process: Query data using Apace Pig Scripts</vt:lpstr>
      <vt:lpstr>Process: Query data like SQL using Apache Hive</vt:lpstr>
      <vt:lpstr>Process: Fast Processing using Apache Spark</vt:lpstr>
      <vt:lpstr>Spark: Different Language in one Place</vt:lpstr>
      <vt:lpstr>Visualize</vt:lpstr>
      <vt:lpstr>Hadoop Ecosystem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 Introduction</dc:title>
  <dc:creator>Shalini Gupta - STAR Academy</dc:creator>
  <cp:lastModifiedBy>Shalini Gupta - STAR Academy</cp:lastModifiedBy>
  <cp:revision>2</cp:revision>
  <dcterms:created xsi:type="dcterms:W3CDTF">2019-03-15T12:52:09Z</dcterms:created>
  <dcterms:modified xsi:type="dcterms:W3CDTF">2019-03-15T12:56:57Z</dcterms:modified>
</cp:coreProperties>
</file>